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8" r:id="rId5"/>
    <p:sldId id="279" r:id="rId6"/>
    <p:sldId id="280" r:id="rId7"/>
    <p:sldId id="261" r:id="rId8"/>
    <p:sldId id="281" r:id="rId9"/>
    <p:sldId id="282" r:id="rId10"/>
    <p:sldId id="283" r:id="rId11"/>
    <p:sldId id="284" r:id="rId12"/>
    <p:sldId id="286" r:id="rId13"/>
    <p:sldId id="287" r:id="rId14"/>
    <p:sldId id="259" r:id="rId15"/>
    <p:sldId id="277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8CCC"/>
    <a:srgbClr val="60CCDE"/>
    <a:srgbClr val="381850"/>
    <a:srgbClr val="261036"/>
    <a:srgbClr val="441D61"/>
    <a:srgbClr val="325AA0"/>
    <a:srgbClr val="32599F"/>
    <a:srgbClr val="A31E27"/>
    <a:srgbClr val="2F5597"/>
    <a:srgbClr val="5D87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78" autoAdjust="0"/>
    <p:restoredTop sz="96357" autoAdjust="0"/>
  </p:normalViewPr>
  <p:slideViewPr>
    <p:cSldViewPr snapToGrid="0">
      <p:cViewPr varScale="1">
        <p:scale>
          <a:sx n="103" d="100"/>
          <a:sy n="103" d="100"/>
        </p:scale>
        <p:origin x="11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14030-9518-44B0-88B1-57A00EF5D7C9}" type="datetimeFigureOut">
              <a:rPr lang="ru-RU" smtClean="0"/>
              <a:t>16.03.2024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9BCDD-59AB-425B-A5FC-30AB44C36F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740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452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33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9BCDD-59AB-425B-A5FC-30AB44C36F9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639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7CBC25-BDC6-4F60-86F1-4B4AF1394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7E99ED2-C83E-4144-BCD1-D07AAD520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7F30CA-72B1-4F4B-9A31-83DD1B9FF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F5F25-7480-4C03-9172-F40103CA95D3}" type="datetimeFigureOut">
              <a:rPr lang="ru-RU" smtClean="0"/>
              <a:t>16.03.2024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AE842E-8DAD-4671-B612-21D1F098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65645D-4D8F-4D83-BBCA-45D25F4B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FC043-76E9-4F9C-A40A-0419F449F2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6130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213AB-8DCB-4433-9328-96A4252FE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9A9BFE5-A614-4749-903E-C0809965A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287B2D-F7C7-41F1-91CF-1C58882F4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F5F25-7480-4C03-9172-F40103CA95D3}" type="datetimeFigureOut">
              <a:rPr lang="ru-RU" smtClean="0"/>
              <a:t>16.03.2024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5E2E0C-4E37-46E5-88B7-B01EAF99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CBB6B4-0D7A-42FE-9266-B6B161FD2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FC043-76E9-4F9C-A40A-0419F449F2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85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1319B48-5A09-4984-A831-D3A3EAB91B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01731EC-A94C-449B-8D59-693A9F87D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C08CE0-F845-4948-BBC4-338D0925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F5F25-7480-4C03-9172-F40103CA95D3}" type="datetimeFigureOut">
              <a:rPr lang="ru-RU" smtClean="0"/>
              <a:t>16.03.2024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23F0C4-0CDD-4DF9-A0FF-E33A0F2F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64062E-5F41-4667-BC1E-9C0DCDFC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FC043-76E9-4F9C-A40A-0419F449F2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285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Овал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94769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6" name="Рисунок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7" name="Рисунок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8" name="Рисунок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2688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1EDA0-C89B-41AE-B35B-7A8A4E86E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CD7DB1-BA7C-4F45-AB22-1008609FE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D2CEE0-3484-4A00-BD5E-10DB391A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F5F25-7480-4C03-9172-F40103CA95D3}" type="datetimeFigureOut">
              <a:rPr lang="ru-RU" smtClean="0"/>
              <a:t>16.03.2024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333541-D5DA-4E57-9186-53144F48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3B9967-AB62-4D4E-A5E9-D556651C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FC043-76E9-4F9C-A40A-0419F449F2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95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0F4F17-95F9-47C3-BC5E-C4F34C1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F6B669-A80B-4F7E-8A59-9DDA0DD80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46A619-0702-4A24-8551-70F298FB9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F5F25-7480-4C03-9172-F40103CA95D3}" type="datetimeFigureOut">
              <a:rPr lang="ru-RU" smtClean="0"/>
              <a:t>16.03.2024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A6B80-B195-498F-A1FF-F066EE432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152D62-2028-4077-9576-695E767A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FC043-76E9-4F9C-A40A-0419F449F2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537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E0939-385E-4FEF-BAE9-11E0E6CA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30D23E-8E92-4BBC-B6D9-533F442E3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3F53DC-C223-4431-B6B0-BFC558ED4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B6FA040-D253-4781-8B3C-83513A4F0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F5F25-7480-4C03-9172-F40103CA95D3}" type="datetimeFigureOut">
              <a:rPr lang="ru-RU" smtClean="0"/>
              <a:t>16.03.2024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606040-E50B-433C-AA13-C94F4635A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83DA58-FD00-4D9B-A5B0-F4E94989E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FC043-76E9-4F9C-A40A-0419F449F2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85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442EA3-DA59-48A7-980B-0E261273F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55A5C6-3700-438C-B284-79878DCD4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6FD8CE-0633-4148-8410-25C447F5A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7C72B4-0A99-4E3A-9895-4C0D15BC9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4D508A-BF8D-4C83-A40F-60CD7D8349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8E26C5-AA27-4E59-92C1-CA94A6870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F5F25-7480-4C03-9172-F40103CA95D3}" type="datetimeFigureOut">
              <a:rPr lang="ru-RU" smtClean="0"/>
              <a:t>16.03.2024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AF28291-FDF2-429D-8B88-41833F33E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FC01627-5563-440B-90E1-4841CB99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FC043-76E9-4F9C-A40A-0419F449F2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78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9CB12-427D-4CEA-B269-FB912231D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993459-7906-4605-9E4E-17C32990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F5F25-7480-4C03-9172-F40103CA95D3}" type="datetimeFigureOut">
              <a:rPr lang="ru-RU" smtClean="0"/>
              <a:t>16.03.2024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0F5600F-6EEF-492B-971D-E44F62E54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6424D2F-F565-42A5-9AD8-5563A3F5A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FC043-76E9-4F9C-A40A-0419F449F2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191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3BA5AA5-D0A6-4E5B-A9DD-AECE8BD9C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F5F25-7480-4C03-9172-F40103CA95D3}" type="datetimeFigureOut">
              <a:rPr lang="ru-RU" smtClean="0"/>
              <a:t>16.03.2024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1E1F80-B3AD-46E3-8FF8-401CAAA1B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4D9D6E-1AA2-46B2-8A74-5CC52368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FC043-76E9-4F9C-A40A-0419F449F2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51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556845-8574-4E91-8D11-0189F703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A4B796-7FA4-4A88-BA2C-3D9E6124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4516B07-E8EF-456D-A074-10B8EA2D2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7DBBED-66C6-4B50-98AC-0AA903403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F5F25-7480-4C03-9172-F40103CA95D3}" type="datetimeFigureOut">
              <a:rPr lang="ru-RU" smtClean="0"/>
              <a:t>16.03.2024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433CCB-53E5-4A85-A5A2-4079AE96A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DDC78F-4DDA-45CF-A521-D976696DF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FC043-76E9-4F9C-A40A-0419F449F2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11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FA13A0-31BF-4CE1-B7F3-F0C41BC2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48891BA-C7E4-41E5-B9D8-2ECBCFF6EE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A85DF88-C6A6-4384-8F02-0EAF75F80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725496-F913-41C1-9F38-C619BDE0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F5F25-7480-4C03-9172-F40103CA95D3}" type="datetimeFigureOut">
              <a:rPr lang="ru-RU" smtClean="0"/>
              <a:t>16.03.2024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391372-F470-4F8F-9DB1-2843B31CB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02E93F-774E-4BE5-A7E6-29138510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FC043-76E9-4F9C-A40A-0419F449F2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20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1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377B6-A545-42B1-8CF6-B23CEDA5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D0EC0C-FF49-4EBD-8383-20680DCE5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529645-1B85-45B9-9E07-9030C1F8ED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F5F25-7480-4C03-9172-F40103CA95D3}" type="datetimeFigureOut">
              <a:rPr lang="ru-RU" smtClean="0"/>
              <a:t>16.03.2024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460444-0F4B-4A6F-B9DF-6CD5B6061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44E3DE-CAFA-468C-A6EE-91AECDCBA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FC043-76E9-4F9C-A40A-0419F449F2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00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608E857B-6F01-4C61-9C56-81F88CB8CB76}"/>
              </a:ext>
            </a:extLst>
          </p:cNvPr>
          <p:cNvSpPr/>
          <p:nvPr/>
        </p:nvSpPr>
        <p:spPr>
          <a:xfrm>
            <a:off x="-1002897" y="-3397888"/>
            <a:ext cx="14453419" cy="142248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3A06D7C-C3D5-4F71-9D95-BE63EAA43015}"/>
              </a:ext>
            </a:extLst>
          </p:cNvPr>
          <p:cNvSpPr/>
          <p:nvPr/>
        </p:nvSpPr>
        <p:spPr>
          <a:xfrm>
            <a:off x="978025" y="-1357777"/>
            <a:ext cx="10491577" cy="10144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83F53327-874E-46C6-9FB9-39DEA40E16E6}"/>
              </a:ext>
            </a:extLst>
          </p:cNvPr>
          <p:cNvSpPr/>
          <p:nvPr/>
        </p:nvSpPr>
        <p:spPr>
          <a:xfrm>
            <a:off x="2453589" y="0"/>
            <a:ext cx="7540453" cy="74290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E129A9EA-3A32-4E00-8759-3AAFE1AC2DF5}"/>
              </a:ext>
            </a:extLst>
          </p:cNvPr>
          <p:cNvSpPr/>
          <p:nvPr/>
        </p:nvSpPr>
        <p:spPr>
          <a:xfrm>
            <a:off x="3906889" y="1366303"/>
            <a:ext cx="4633852" cy="469644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C237720C-4A72-4603-B603-07356C319BEE}"/>
              </a:ext>
            </a:extLst>
          </p:cNvPr>
          <p:cNvSpPr/>
          <p:nvPr/>
        </p:nvSpPr>
        <p:spPr>
          <a:xfrm>
            <a:off x="4990633" y="2327030"/>
            <a:ext cx="2466363" cy="249153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112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1913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557F83-F567-473C-68D9-FC96EB061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273" y="175291"/>
            <a:ext cx="7048727" cy="372811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04AC24-3DD1-76DB-E86B-1865EC07E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7781"/>
            <a:ext cx="5294307" cy="4090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C13455-6EC1-5781-829C-032DC1A0DFFF}"/>
              </a:ext>
            </a:extLst>
          </p:cNvPr>
          <p:cNvSpPr txBox="1"/>
          <p:nvPr/>
        </p:nvSpPr>
        <p:spPr>
          <a:xfrm>
            <a:off x="236976" y="1208352"/>
            <a:ext cx="4906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Реализованы системы авторизации и регистрации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56485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609E53E-849F-4915-DE62-754A58363124}"/>
              </a:ext>
            </a:extLst>
          </p:cNvPr>
          <p:cNvSpPr/>
          <p:nvPr/>
        </p:nvSpPr>
        <p:spPr>
          <a:xfrm>
            <a:off x="514610" y="332290"/>
            <a:ext cx="9039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i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В тестировании находятся</a:t>
            </a:r>
            <a:r>
              <a:rPr lang="en-US" sz="5400" b="1" i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:</a:t>
            </a:r>
            <a:endParaRPr lang="ru-RU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00980-7971-FA11-B611-F9869B827507}"/>
              </a:ext>
            </a:extLst>
          </p:cNvPr>
          <p:cNvSpPr txBox="1"/>
          <p:nvPr/>
        </p:nvSpPr>
        <p:spPr>
          <a:xfrm>
            <a:off x="514610" y="2045110"/>
            <a:ext cx="4708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i="1" dirty="0">
                <a:solidFill>
                  <a:srgbClr val="002060"/>
                </a:solidFill>
              </a:rPr>
              <a:t>Автоматизированный анализ опросов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75963D-A2DA-BFB4-9DA3-CB2A624B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140" y="2414442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8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609E53E-849F-4915-DE62-754A58363124}"/>
              </a:ext>
            </a:extLst>
          </p:cNvPr>
          <p:cNvSpPr/>
          <p:nvPr/>
        </p:nvSpPr>
        <p:spPr>
          <a:xfrm>
            <a:off x="514610" y="332290"/>
            <a:ext cx="9039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i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В тестировании находятся</a:t>
            </a:r>
            <a:r>
              <a:rPr lang="en-US" sz="5400" b="1" i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:</a:t>
            </a:r>
            <a:endParaRPr lang="ru-RU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00980-7971-FA11-B611-F9869B827507}"/>
              </a:ext>
            </a:extLst>
          </p:cNvPr>
          <p:cNvSpPr txBox="1"/>
          <p:nvPr/>
        </p:nvSpPr>
        <p:spPr>
          <a:xfrm>
            <a:off x="514610" y="2045110"/>
            <a:ext cx="3856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i="1" dirty="0">
                <a:solidFill>
                  <a:srgbClr val="002060"/>
                </a:solidFill>
              </a:rPr>
              <a:t>Прогноз эффективности компании</a:t>
            </a:r>
          </a:p>
        </p:txBody>
      </p:sp>
      <p:pic>
        <p:nvPicPr>
          <p:cNvPr id="1028" name="Picture 4" descr="Doing linear regression the right way - The Data Scientist">
            <a:extLst>
              <a:ext uri="{FF2B5EF4-FFF2-40B4-BE49-F238E27FC236}">
                <a16:creationId xmlns:a16="http://schemas.microsoft.com/office/drawing/2014/main" id="{C1A6A777-D8AE-BF44-3296-E4C961323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471" y="2241803"/>
            <a:ext cx="6117529" cy="461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1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609E53E-849F-4915-DE62-754A58363124}"/>
              </a:ext>
            </a:extLst>
          </p:cNvPr>
          <p:cNvSpPr/>
          <p:nvPr/>
        </p:nvSpPr>
        <p:spPr>
          <a:xfrm>
            <a:off x="514610" y="332290"/>
            <a:ext cx="9039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i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В тестировании находятся</a:t>
            </a:r>
            <a:r>
              <a:rPr lang="en-US" sz="5400" b="1" i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:</a:t>
            </a:r>
            <a:endParaRPr lang="ru-RU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00980-7971-FA11-B611-F9869B827507}"/>
              </a:ext>
            </a:extLst>
          </p:cNvPr>
          <p:cNvSpPr txBox="1"/>
          <p:nvPr/>
        </p:nvSpPr>
        <p:spPr>
          <a:xfrm>
            <a:off x="514610" y="2045110"/>
            <a:ext cx="38569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i="1" dirty="0">
                <a:solidFill>
                  <a:srgbClr val="002060"/>
                </a:solidFill>
              </a:rPr>
              <a:t>Предсказание настроения сотрудников в следующем месяце с помощью полученных данных и </a:t>
            </a:r>
            <a:r>
              <a:rPr lang="en-US" sz="2400" i="1" dirty="0" err="1">
                <a:solidFill>
                  <a:srgbClr val="002060"/>
                </a:solidFill>
              </a:rPr>
              <a:t>XGBoost</a:t>
            </a:r>
            <a:endParaRPr lang="ru-RU" sz="2400" i="1" dirty="0">
              <a:solidFill>
                <a:srgbClr val="002060"/>
              </a:solidFill>
            </a:endParaRPr>
          </a:p>
        </p:txBody>
      </p:sp>
      <p:pic>
        <p:nvPicPr>
          <p:cNvPr id="2050" name="Picture 2" descr="XGBoost - GeeksforGeeks">
            <a:extLst>
              <a:ext uri="{FF2B5EF4-FFF2-40B4-BE49-F238E27FC236}">
                <a16:creationId xmlns:a16="http://schemas.microsoft.com/office/drawing/2014/main" id="{AE04DEBA-C124-AA5E-ECC7-D99534BFA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474" y="2655478"/>
            <a:ext cx="7574526" cy="427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52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011BE4-D121-4C96-A883-B66F0278F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1625">
            <a:off x="5504266" y="197147"/>
            <a:ext cx="8588337" cy="8449573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CD52609-866D-47AA-931E-FB7C6F7FB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72495"/>
            <a:ext cx="7404871" cy="7172829"/>
          </a:xfrm>
          <a:prstGeom prst="rect">
            <a:avLst/>
          </a:prstGeom>
        </p:spPr>
      </p:pic>
      <p:pic>
        <p:nvPicPr>
          <p:cNvPr id="4" name="Рисунок 3" descr="Изображение выглядит как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9E97908-C19F-1C05-4EFF-1B6EF8A53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542" y="-1737449"/>
            <a:ext cx="4698881" cy="4698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47C458-4209-0E52-8658-04B78AD5B447}"/>
              </a:ext>
            </a:extLst>
          </p:cNvPr>
          <p:cNvSpPr txBox="1"/>
          <p:nvPr/>
        </p:nvSpPr>
        <p:spPr>
          <a:xfrm>
            <a:off x="0" y="2298862"/>
            <a:ext cx="57953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entury Gothic" panose="020B0502020202020204" pitchFamily="34" charset="0"/>
              </a:rPr>
              <a:t>Исполнен дизайн-проект по созданию </a:t>
            </a:r>
            <a:r>
              <a:rPr lang="ru-RU" sz="5400" b="1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entury Gothic" panose="020B0502020202020204" pitchFamily="34" charset="0"/>
              </a:rPr>
              <a:t>мерча</a:t>
            </a:r>
            <a:endParaRPr lang="ru-RU" sz="5400" b="1" dirty="0">
              <a:latin typeface="Century Gothic" panose="020B0502020202020204" pitchFamily="34" charset="0"/>
            </a:endParaRPr>
          </a:p>
        </p:txBody>
      </p:sp>
      <p:pic>
        <p:nvPicPr>
          <p:cNvPr id="14" name="Рисунок 13" descr="Изображение выглядит как одежда, Толстовка с капюшоном, толстовка, верхний предмет одежды&#10;&#10;Автоматически созданное описание">
            <a:extLst>
              <a:ext uri="{FF2B5EF4-FFF2-40B4-BE49-F238E27FC236}">
                <a16:creationId xmlns:a16="http://schemas.microsoft.com/office/drawing/2014/main" id="{CF237019-2A20-F60E-11A4-35AA34830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713" y="993479"/>
            <a:ext cx="2807180" cy="2807180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фейервер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889DDFB-B520-B744-0A09-8B737CA4E1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81" y="4582874"/>
            <a:ext cx="2341250" cy="2341250"/>
          </a:xfrm>
          <a:prstGeom prst="rect">
            <a:avLst/>
          </a:prstGeom>
        </p:spPr>
      </p:pic>
      <p:pic>
        <p:nvPicPr>
          <p:cNvPr id="21" name="Рисунок 20" descr="Изображение выглядит как одежда, головной убор, шлем, кепка&#10;&#10;Автоматически созданное описание">
            <a:extLst>
              <a:ext uri="{FF2B5EF4-FFF2-40B4-BE49-F238E27FC236}">
                <a16:creationId xmlns:a16="http://schemas.microsoft.com/office/drawing/2014/main" id="{065837AD-9548-B18A-425F-8E9C7C2EE8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689" y="3582852"/>
            <a:ext cx="2442978" cy="2442978"/>
          </a:xfrm>
          <a:prstGeom prst="rect">
            <a:avLst/>
          </a:prstGeom>
        </p:spPr>
      </p:pic>
      <p:pic>
        <p:nvPicPr>
          <p:cNvPr id="23" name="Рисунок 22" descr="Изображение выглядит как кружка, кофейная чашка, посуда, Сосуды для напитков&#10;&#10;Автоматически созданное описание">
            <a:extLst>
              <a:ext uri="{FF2B5EF4-FFF2-40B4-BE49-F238E27FC236}">
                <a16:creationId xmlns:a16="http://schemas.microsoft.com/office/drawing/2014/main" id="{34769DC4-91C8-7855-1FFC-C8BBA3388A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61" y="1357268"/>
            <a:ext cx="2442978" cy="24429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6875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7D57D10-6FB3-4B53-825D-C9AC2C44D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7133" y="2122751"/>
            <a:ext cx="6679320" cy="438598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A981515-B09B-4587-B6A0-210D0AA74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256985"/>
            <a:ext cx="3481192" cy="526314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40000"/>
                <a:lumOff val="60000"/>
              </a:scheme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A53D56-1CC5-4405-B422-547535DF19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5703" r="84375" b="1"/>
          <a:stretch/>
        </p:blipFill>
        <p:spPr>
          <a:xfrm>
            <a:off x="-3046068" y="-2607213"/>
            <a:ext cx="2862378" cy="260721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304701-9506-45FF-9300-5EE87A1F4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26190">
            <a:off x="15125028" y="213072"/>
            <a:ext cx="4355951" cy="37175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730B3E-3509-4DA4-A1CD-9E2BA85F2635}"/>
              </a:ext>
            </a:extLst>
          </p:cNvPr>
          <p:cNvSpPr txBox="1"/>
          <p:nvPr/>
        </p:nvSpPr>
        <p:spPr>
          <a:xfrm>
            <a:off x="444453" y="699145"/>
            <a:ext cx="11303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32599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Ведущие предприятия страны стали нашими заказчиками</a:t>
            </a:r>
            <a:endParaRPr lang="ru-RU" sz="3200" b="1" dirty="0">
              <a:solidFill>
                <a:srgbClr val="32599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06914E3-19DB-4BBB-8E92-D8F08EA1EFD1}"/>
              </a:ext>
            </a:extLst>
          </p:cNvPr>
          <p:cNvCxnSpPr>
            <a:cxnSpLocks/>
          </p:cNvCxnSpPr>
          <p:nvPr/>
        </p:nvCxnSpPr>
        <p:spPr>
          <a:xfrm>
            <a:off x="561975" y="1283920"/>
            <a:ext cx="1102042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846440-2450-4BBF-AF5D-A257DF1E1299}"/>
              </a:ext>
            </a:extLst>
          </p:cNvPr>
          <p:cNvSpPr txBox="1"/>
          <p:nvPr/>
        </p:nvSpPr>
        <p:spPr>
          <a:xfrm>
            <a:off x="354583" y="1412204"/>
            <a:ext cx="5157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32599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Спортивные, культурные объекты,</a:t>
            </a:r>
          </a:p>
          <a:p>
            <a:pPr algn="ctr"/>
            <a:r>
              <a:rPr lang="ru-RU" sz="2400" dirty="0">
                <a:solidFill>
                  <a:srgbClr val="32599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гостиницы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0B2EEC-4DF7-4251-AFAE-7AF2155BB5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37" y="1247127"/>
            <a:ext cx="3878885" cy="218187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79ABBA-FA13-4A46-97E5-705EA6CBF4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25" y="4903717"/>
            <a:ext cx="4134097" cy="232543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A526F09-74C3-4B59-9BBD-57C02D266D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37" y="3111513"/>
            <a:ext cx="4281714" cy="2408464"/>
          </a:xfrm>
          <a:prstGeom prst="rect">
            <a:avLst/>
          </a:prstGeom>
        </p:spPr>
      </p:pic>
      <p:sp>
        <p:nvSpPr>
          <p:cNvPr id="22" name="Овал 21">
            <a:extLst>
              <a:ext uri="{FF2B5EF4-FFF2-40B4-BE49-F238E27FC236}">
                <a16:creationId xmlns:a16="http://schemas.microsoft.com/office/drawing/2014/main" id="{9786B99F-314C-44D9-AEB1-75FF7FC004DD}"/>
              </a:ext>
            </a:extLst>
          </p:cNvPr>
          <p:cNvSpPr/>
          <p:nvPr/>
        </p:nvSpPr>
        <p:spPr>
          <a:xfrm>
            <a:off x="-3467370" y="-6718917"/>
            <a:ext cx="23547205" cy="19072537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395132-CC66-46CF-A9F1-96486FD76802}"/>
              </a:ext>
            </a:extLst>
          </p:cNvPr>
          <p:cNvSpPr txBox="1"/>
          <p:nvPr/>
        </p:nvSpPr>
        <p:spPr>
          <a:xfrm>
            <a:off x="3363727" y="1199769"/>
            <a:ext cx="5416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Просканируй меня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84E983D-0000-E760-DC51-D201C93CC5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26043" y="2243201"/>
            <a:ext cx="3787541" cy="3780481"/>
          </a:xfrm>
          <a:prstGeom prst="rect">
            <a:avLst/>
          </a:prstGeom>
        </p:spPr>
      </p:pic>
      <p:pic>
        <p:nvPicPr>
          <p:cNvPr id="10" name="Рисунок 9" descr="Изображение выглядит как Человеческое лицо, человек, снимок экрана, Подбородок&#10;&#10;Автоматически созданное описание">
            <a:extLst>
              <a:ext uri="{FF2B5EF4-FFF2-40B4-BE49-F238E27FC236}">
                <a16:creationId xmlns:a16="http://schemas.microsoft.com/office/drawing/2014/main" id="{6955BB38-792C-3E1C-33EB-700856C2BB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285" y="2762847"/>
            <a:ext cx="3901778" cy="3901778"/>
          </a:xfrm>
          <a:prstGeom prst="rect">
            <a:avLst/>
          </a:prstGeom>
        </p:spPr>
      </p:pic>
      <p:pic>
        <p:nvPicPr>
          <p:cNvPr id="21" name="Рисунок 20" descr="Изображение выглядит как автомат, мультфильм, робот,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AD277F6C-8445-E7E0-8EF1-247DE1FD09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416" y="2118558"/>
            <a:ext cx="3780481" cy="37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98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608E857B-6F01-4C61-9C56-81F88CB8CB76}"/>
              </a:ext>
            </a:extLst>
          </p:cNvPr>
          <p:cNvSpPr/>
          <p:nvPr/>
        </p:nvSpPr>
        <p:spPr>
          <a:xfrm>
            <a:off x="-1747815" y="-4438650"/>
            <a:ext cx="16454415" cy="1669068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3A06D7C-C3D5-4F71-9D95-BE63EAA43015}"/>
              </a:ext>
            </a:extLst>
          </p:cNvPr>
          <p:cNvSpPr/>
          <p:nvPr/>
        </p:nvSpPr>
        <p:spPr>
          <a:xfrm>
            <a:off x="-304800" y="-2857500"/>
            <a:ext cx="12973050" cy="13037292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83F53327-874E-46C6-9FB9-39DEA40E16E6}"/>
              </a:ext>
            </a:extLst>
          </p:cNvPr>
          <p:cNvSpPr/>
          <p:nvPr/>
        </p:nvSpPr>
        <p:spPr>
          <a:xfrm>
            <a:off x="914400" y="-1371600"/>
            <a:ext cx="10496550" cy="10197657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E129A9EA-3A32-4E00-8759-3AAFE1AC2DF5}"/>
              </a:ext>
            </a:extLst>
          </p:cNvPr>
          <p:cNvSpPr/>
          <p:nvPr/>
        </p:nvSpPr>
        <p:spPr>
          <a:xfrm>
            <a:off x="2749723" y="438150"/>
            <a:ext cx="6692553" cy="6567298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C237720C-4A72-4603-B603-07356C319BEE}"/>
              </a:ext>
            </a:extLst>
          </p:cNvPr>
          <p:cNvSpPr/>
          <p:nvPr/>
        </p:nvSpPr>
        <p:spPr>
          <a:xfrm rot="12268906">
            <a:off x="4089996" y="1677959"/>
            <a:ext cx="4012005" cy="3910856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0085B4"/>
            </a:solidFill>
            <a:prstDash val="lg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D56DA6-5AC6-8FAE-A63E-C73F80034C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62" y="2895600"/>
            <a:ext cx="3840476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9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C237720C-4A72-4603-B603-07356C319BEE}"/>
              </a:ext>
            </a:extLst>
          </p:cNvPr>
          <p:cNvSpPr/>
          <p:nvPr/>
        </p:nvSpPr>
        <p:spPr>
          <a:xfrm rot="18660031">
            <a:off x="-2292759" y="-4814352"/>
            <a:ext cx="16135350" cy="15629397"/>
          </a:xfrm>
          <a:prstGeom prst="ellipse">
            <a:avLst/>
          </a:prstGeom>
          <a:noFill/>
          <a:ln w="63500" cap="rnd">
            <a:solidFill>
              <a:schemeClr val="accent1">
                <a:lumMod val="60000"/>
                <a:lumOff val="40000"/>
              </a:schemeClr>
            </a:solidFill>
            <a:prstDash val="lg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FFFF00"/>
              </a:highlight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CD52609-866D-47AA-931E-FB7C6F7F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1317" y="-632397"/>
            <a:ext cx="6614733" cy="640745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8B237F5B-BE5F-4755-904E-D0993674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7907" y="76362"/>
            <a:ext cx="2070100" cy="851173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1B52DC8-E257-4A8A-9760-D1CC3410A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2709" y="804852"/>
            <a:ext cx="1674821" cy="142957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84DA0A5-4FFE-4602-B11D-9B1E5EE5A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1317" y="2465996"/>
            <a:ext cx="1716343" cy="151281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DA664E8-225F-451D-A8B8-17B0C85A3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8383" y="586097"/>
            <a:ext cx="1674821" cy="1297649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0D2564C-A57F-4631-8616-8188E6A45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38" y="1908369"/>
            <a:ext cx="2389680" cy="205826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A7DF322B-BE5B-46AE-97A0-541283CBA2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46870" y="3978808"/>
            <a:ext cx="2595442" cy="1453752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6A71B30-1C45-1CA4-240D-00A0BB6317C6}"/>
              </a:ext>
            </a:extLst>
          </p:cNvPr>
          <p:cNvSpPr/>
          <p:nvPr/>
        </p:nvSpPr>
        <p:spPr>
          <a:xfrm>
            <a:off x="2606963" y="894187"/>
            <a:ext cx="10152987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entury Gothic" panose="020B0502020202020204" pitchFamily="34" charset="0"/>
                <a:ea typeface="+mj-ea"/>
                <a:cs typeface="+mj-cs"/>
              </a:rPr>
              <a:t>NEO STORE</a:t>
            </a:r>
            <a:r>
              <a:rPr lang="en-US" sz="6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entury Gothic" panose="020B0502020202020204" pitchFamily="34" charset="0"/>
                <a:ea typeface="+mj-ea"/>
                <a:cs typeface="+mj-cs"/>
              </a:rPr>
              <a:t>:</a:t>
            </a:r>
          </a:p>
          <a:p>
            <a:pPr algn="ctr"/>
            <a:r>
              <a:rPr lang="ru-RU" sz="6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entury Gothic" panose="020B0502020202020204" pitchFamily="34" charset="0"/>
                <a:ea typeface="+mj-ea"/>
                <a:cs typeface="+mj-cs"/>
              </a:rPr>
              <a:t>МАГАЗИН РЕАЛИЗАЦИИ ВНУТРЕННЕЙ ВАЛЮТЫ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FF1DF94-3AB2-DE16-7C3B-C8807D6DDF4A}"/>
              </a:ext>
            </a:extLst>
          </p:cNvPr>
          <p:cNvSpPr/>
          <p:nvPr/>
        </p:nvSpPr>
        <p:spPr>
          <a:xfrm>
            <a:off x="1528727" y="5501343"/>
            <a:ext cx="1066327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0"/>
            <a:r>
              <a:rPr lang="ru-RU" sz="36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Выполнили студенты команды «Метеор»</a:t>
            </a:r>
            <a:r>
              <a:rPr lang="en-GB" sz="36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algn="r" rtl="0"/>
            <a:r>
              <a:rPr lang="ru-RU" sz="36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Власенко</a:t>
            </a:r>
            <a:r>
              <a:rPr lang="en-US" sz="36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sz="36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Лёвин</a:t>
            </a:r>
            <a:r>
              <a:rPr lang="en-US" sz="36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sz="36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Антонов</a:t>
            </a:r>
            <a:r>
              <a:rPr lang="en-US" sz="36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sz="36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Макаров</a:t>
            </a:r>
            <a:r>
              <a:rPr lang="en-US" sz="36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ru-RU" sz="36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Силантьев </a:t>
            </a:r>
          </a:p>
        </p:txBody>
      </p:sp>
      <p:pic>
        <p:nvPicPr>
          <p:cNvPr id="8" name="Рисунок 7" descr="Изображение выглядит как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662C20C-8876-408C-3AE8-38D7E9B962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9960" y="-772384"/>
            <a:ext cx="6476760" cy="647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2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913" y="1026078"/>
            <a:ext cx="4579970" cy="538038"/>
          </a:xfrm>
        </p:spPr>
        <p:txBody>
          <a:bodyPr rtlCol="0">
            <a:normAutofit fontScale="90000"/>
          </a:bodyPr>
          <a:lstStyle>
            <a:defPPr>
              <a:defRPr lang="ru-RU"/>
            </a:defPPr>
          </a:lstStyle>
          <a:p>
            <a:pPr algn="ctr"/>
            <a:r>
              <a:rPr lang="ru-RU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ПРОБЛЕМА</a:t>
            </a:r>
          </a:p>
        </p:txBody>
      </p:sp>
      <p:sp>
        <p:nvSpPr>
          <p:cNvPr id="59" name="Текст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6722" y="1809109"/>
            <a:ext cx="6006740" cy="5048891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r>
              <a:rPr lang="ru-RU" sz="2000" dirty="0"/>
              <a:t>Одна из главных задач службы персонала компании (HR-службы) — работа над уровнем лояльности сотрудников, а также созданием комфортного микроклимата в компании. Одним из инструментов вовлечения сотрудников в жизнь компании, а также дополнительный способ обратить внимание людей на корпоративные ценности является геймификация или магазин корпоративных подарков и корпоративная (внутренняя) валюта. </a:t>
            </a:r>
          </a:p>
        </p:txBody>
      </p:sp>
      <p:pic>
        <p:nvPicPr>
          <p:cNvPr id="116" name="Рисунок 115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54" y="1510763"/>
            <a:ext cx="3470433" cy="3299791"/>
          </a:xfr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49AC2E1-9255-D099-174E-96BAB783E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1625">
            <a:off x="6779231" y="705327"/>
            <a:ext cx="5130119" cy="5047230"/>
          </a:xfrm>
          <a:prstGeom prst="rect">
            <a:avLst/>
          </a:prstGeom>
        </p:spPr>
      </p:pic>
      <p:pic>
        <p:nvPicPr>
          <p:cNvPr id="3" name="Рисунок 2" descr="Изображение выглядит как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4B6021C-95B9-0FDA-AFB6-DCCFCABAE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852" y="4648200"/>
            <a:ext cx="2999538" cy="299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72" y="1823626"/>
            <a:ext cx="5209792" cy="775803"/>
          </a:xfrm>
        </p:spPr>
        <p:txBody>
          <a:bodyPr rtlCol="0">
            <a:normAutofit fontScale="90000"/>
          </a:bodyPr>
          <a:lstStyle>
            <a:defPPr>
              <a:defRPr lang="ru-RU"/>
            </a:defPPr>
          </a:lstStyle>
          <a:p>
            <a:r>
              <a:rPr lang="ru-RU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Задачи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rgbClr val="60CCDE"/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rgbClr val="60CCDE"/>
              </a:solidFill>
              <a:latin typeface="Calibri Light" panose="020F0302020204030204" pitchFamily="34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rgbClr val="60CCDE"/>
              </a:solidFill>
              <a:latin typeface="Calibri Light" panose="020F0302020204030204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rgbClr val="60CCDE"/>
              </a:solidFill>
              <a:latin typeface="Calibri Light" panose="020F0302020204030204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1949520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dirty="0">
                <a:solidFill>
                  <a:srgbClr val="60CCDE"/>
                </a:solidFill>
              </a:rPr>
              <a:t>Разработать общий дизайн сервиса, позволяющий сотрудникам зарабатывать корпоративную валюту</a:t>
            </a:r>
            <a:endParaRPr lang="ru-RU" b="1" dirty="0">
              <a:solidFill>
                <a:srgbClr val="60CCDE"/>
              </a:solidFill>
            </a:endParaRP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0"/>
            <a:ext cx="2640803" cy="1480369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dirty="0">
                <a:solidFill>
                  <a:srgbClr val="60CCDE"/>
                </a:solidFill>
              </a:rPr>
              <a:t>Сервис должен позволять приобретать товары в магазине за корпоративную валюту</a:t>
            </a:r>
            <a:endParaRPr lang="ru-RU" b="1" dirty="0">
              <a:solidFill>
                <a:srgbClr val="60CCDE"/>
              </a:solidFill>
            </a:endParaRP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668613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dirty="0">
                <a:solidFill>
                  <a:srgbClr val="60CCDE"/>
                </a:solidFill>
              </a:rPr>
              <a:t>Разработать </a:t>
            </a:r>
            <a:r>
              <a:rPr lang="en-GB" dirty="0">
                <a:solidFill>
                  <a:srgbClr val="60CCDE"/>
                </a:solidFill>
              </a:rPr>
              <a:t>Frontend </a:t>
            </a:r>
            <a:r>
              <a:rPr lang="ru-RU" dirty="0">
                <a:solidFill>
                  <a:srgbClr val="60CCDE"/>
                </a:solidFill>
              </a:rPr>
              <a:t>сервиса</a:t>
            </a:r>
            <a:endParaRPr lang="ru-RU" b="1" dirty="0">
              <a:solidFill>
                <a:srgbClr val="60CCDE"/>
              </a:solidFill>
            </a:endParaRPr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570474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dirty="0">
                <a:solidFill>
                  <a:srgbClr val="60CCDE"/>
                </a:solidFill>
              </a:rPr>
              <a:t>Разработать </a:t>
            </a:r>
            <a:r>
              <a:rPr lang="en-GB" dirty="0">
                <a:solidFill>
                  <a:srgbClr val="60CCDE"/>
                </a:solidFill>
              </a:rPr>
              <a:t>Backend </a:t>
            </a:r>
            <a:r>
              <a:rPr lang="ru-RU" dirty="0">
                <a:solidFill>
                  <a:srgbClr val="60CCDE"/>
                </a:solidFill>
              </a:rPr>
              <a:t>сервиса</a:t>
            </a:r>
            <a:endParaRPr lang="ru-RU" b="1" dirty="0">
              <a:solidFill>
                <a:srgbClr val="60CCDE"/>
              </a:solidFill>
            </a:endParaRPr>
          </a:p>
        </p:txBody>
      </p:sp>
      <p:pic>
        <p:nvPicPr>
          <p:cNvPr id="10" name="Рисунок 9"/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Рисунок 11"/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6441" y="3378162"/>
            <a:ext cx="603504" cy="603504"/>
          </a:xfrm>
        </p:spPr>
      </p:pic>
      <p:pic>
        <p:nvPicPr>
          <p:cNvPr id="16" name="Рисунок 15"/>
          <p:cNvPicPr>
            <a:picLocks noGrp="1" noChangeAspect="1"/>
          </p:cNvPicPr>
          <p:nvPr>
            <p:ph type="pic" sz="quarter" idx="2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59917" y="3378162"/>
            <a:ext cx="603504" cy="603504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2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Рисунок 1" descr="Изображение выглядит как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E940916-65A3-ED45-06B6-836BCEF482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21" y="4588972"/>
            <a:ext cx="3017280" cy="301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AFA6E-0667-ABDC-25F8-9554FF3C687A}"/>
              </a:ext>
            </a:extLst>
          </p:cNvPr>
          <p:cNvSpPr txBox="1"/>
          <p:nvPr/>
        </p:nvSpPr>
        <p:spPr>
          <a:xfrm>
            <a:off x="865238" y="560438"/>
            <a:ext cx="6715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218C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Тренды </a:t>
            </a:r>
            <a:r>
              <a:rPr lang="en-US" sz="3200" b="1" dirty="0">
                <a:solidFill>
                  <a:srgbClr val="218C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e-commerce:</a:t>
            </a:r>
            <a:endParaRPr lang="ru-RU" sz="3200" b="1" dirty="0">
              <a:solidFill>
                <a:srgbClr val="218C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80032-A6A6-6B9F-3AE2-1BE4B71338DE}"/>
              </a:ext>
            </a:extLst>
          </p:cNvPr>
          <p:cNvSpPr txBox="1"/>
          <p:nvPr/>
        </p:nvSpPr>
        <p:spPr>
          <a:xfrm>
            <a:off x="776748" y="1464488"/>
            <a:ext cx="9006349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218CCC"/>
                </a:solidFill>
              </a:rPr>
              <a:t>Масштабируемость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218CCC"/>
                </a:solidFill>
              </a:rPr>
              <a:t>Скорость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218CCC"/>
                </a:solidFill>
                <a:effectLst/>
                <a:latin typeface="Google Sans"/>
              </a:rPr>
              <a:t>Автоматизация и персонализация с помощью ИИ</a:t>
            </a:r>
            <a:endParaRPr lang="ru-RU" sz="2800" dirty="0">
              <a:solidFill>
                <a:srgbClr val="218CCC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4475DB-8B4C-6BE5-74ED-0F79835FA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359" y="3964038"/>
            <a:ext cx="5787923" cy="289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104B201-AFF6-4FE5-B629-009138F51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61976">
            <a:off x="6453791" y="-2954479"/>
            <a:ext cx="8588337" cy="8449573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CD52609-866D-47AA-931E-FB7C6F7FB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525" y="-2316105"/>
            <a:ext cx="7404871" cy="7172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085C30-7DCA-478C-AFD6-ED6206C6C94A}"/>
              </a:ext>
            </a:extLst>
          </p:cNvPr>
          <p:cNvSpPr txBox="1"/>
          <p:nvPr/>
        </p:nvSpPr>
        <p:spPr>
          <a:xfrm>
            <a:off x="87504" y="1974011"/>
            <a:ext cx="49289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i="1" dirty="0">
                <a:solidFill>
                  <a:srgbClr val="0070C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 нашем проекте, были реализованы</a:t>
            </a:r>
            <a:r>
              <a:rPr lang="ru-RU" sz="1800" b="1" i="1" dirty="0">
                <a:solidFill>
                  <a:srgbClr val="0070C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1800" dirty="0">
                <a:solidFill>
                  <a:srgbClr val="0070C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оздание аккаунтов пользователей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Начисление баллов за задание</a:t>
            </a:r>
            <a:endParaRPr lang="en-US" dirty="0">
              <a:solidFill>
                <a:srgbClr val="0070C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0070C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Почти готовы к реализации</a:t>
            </a:r>
            <a:r>
              <a:rPr lang="en-US" dirty="0">
                <a:solidFill>
                  <a:srgbClr val="0070C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dirty="0">
              <a:solidFill>
                <a:srgbClr val="0070C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Масштабируемая система опросов для мониторинга настроений в компании и решения проблем переутомления, нерабочих отношении в компании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Автоматизированное администрирование сайта через телеграмм бота</a:t>
            </a:r>
          </a:p>
          <a:p>
            <a:endParaRPr lang="ru-RU" sz="1800" b="1" i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Рисунок 1" descr="Изображение выглядит как одежда, Толстовка с капюшоном, толстовка, верхний предмет одежды&#10;&#10;Автоматически созданное описание">
            <a:extLst>
              <a:ext uri="{FF2B5EF4-FFF2-40B4-BE49-F238E27FC236}">
                <a16:creationId xmlns:a16="http://schemas.microsoft.com/office/drawing/2014/main" id="{BDC192C8-192E-AA75-E8E5-9D484D34B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0330">
            <a:off x="8868048" y="2234430"/>
            <a:ext cx="2479889" cy="2479889"/>
          </a:xfrm>
          <a:prstGeom prst="rect">
            <a:avLst/>
          </a:prstGeom>
        </p:spPr>
      </p:pic>
      <p:pic>
        <p:nvPicPr>
          <p:cNvPr id="6" name="Рисунок 5" descr="Изображение выглядит как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801621D-F970-6EE9-D03A-616BEEF101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5427" y="-1010193"/>
            <a:ext cx="3969617" cy="3969617"/>
          </a:xfrm>
          <a:prstGeom prst="rect">
            <a:avLst/>
          </a:prstGeom>
        </p:spPr>
      </p:pic>
      <p:pic>
        <p:nvPicPr>
          <p:cNvPr id="7" name="Рисунок 6" descr="Изображение выглядит как одежда, головной убор, шлем, кепка&#10;&#10;Автоматически созданное описание">
            <a:extLst>
              <a:ext uri="{FF2B5EF4-FFF2-40B4-BE49-F238E27FC236}">
                <a16:creationId xmlns:a16="http://schemas.microsoft.com/office/drawing/2014/main" id="{EC38C986-CBE4-5576-CF91-DE72FB2095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4235">
            <a:off x="6300317" y="752522"/>
            <a:ext cx="2442978" cy="2442978"/>
          </a:xfrm>
          <a:prstGeom prst="rect">
            <a:avLst/>
          </a:prstGeom>
        </p:spPr>
      </p:pic>
      <p:pic>
        <p:nvPicPr>
          <p:cNvPr id="8" name="Рисунок 7" descr="Изображение выглядит как кружка, кофейная чашка, посуда, Сосуды для напитков&#10;&#10;Автоматически созданное описание">
            <a:extLst>
              <a:ext uri="{FF2B5EF4-FFF2-40B4-BE49-F238E27FC236}">
                <a16:creationId xmlns:a16="http://schemas.microsoft.com/office/drawing/2014/main" id="{F6EABCF5-F858-C30A-EC0B-8FABFF407F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836">
            <a:off x="8558593" y="-241799"/>
            <a:ext cx="2783489" cy="27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1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69D4DC-8708-7ABA-D40A-88C845FE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0"/>
            <a:ext cx="7315200" cy="4109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3F9904-0FCF-7A76-47C9-4C10087B8CC4}"/>
              </a:ext>
            </a:extLst>
          </p:cNvPr>
          <p:cNvSpPr txBox="1"/>
          <p:nvPr/>
        </p:nvSpPr>
        <p:spPr>
          <a:xfrm>
            <a:off x="313646" y="4559895"/>
            <a:ext cx="5467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Эффектный дизайн главной страницы</a:t>
            </a:r>
          </a:p>
          <a:p>
            <a:endParaRPr lang="ru-RU" sz="2000" i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5305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8DEA62-A062-21B0-AFD9-8505F318B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505" y="0"/>
            <a:ext cx="8989495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FBC235-6158-BCD6-9AE3-191685746A82}"/>
              </a:ext>
            </a:extLst>
          </p:cNvPr>
          <p:cNvSpPr txBox="1"/>
          <p:nvPr/>
        </p:nvSpPr>
        <p:spPr>
          <a:xfrm>
            <a:off x="589935" y="4572000"/>
            <a:ext cx="5506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Масштабируемый набор активностей для выполнения</a:t>
            </a:r>
          </a:p>
        </p:txBody>
      </p:sp>
    </p:spTree>
    <p:extLst>
      <p:ext uri="{BB962C8B-B14F-4D97-AF65-F5344CB8AC3E}">
        <p14:creationId xmlns:p14="http://schemas.microsoft.com/office/powerpoint/2010/main" val="1776144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3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228</Words>
  <Application>Microsoft Office PowerPoint</Application>
  <PresentationFormat>Широкоэкранный</PresentationFormat>
  <Paragraphs>38</Paragraphs>
  <Slides>15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Arial Unicode MS</vt:lpstr>
      <vt:lpstr>Calibri</vt:lpstr>
      <vt:lpstr>Calibri Light</vt:lpstr>
      <vt:lpstr>Century Gothic</vt:lpstr>
      <vt:lpstr>Google Sans</vt:lpstr>
      <vt:lpstr>Тема Office</vt:lpstr>
      <vt:lpstr>Презентация PowerPoint</vt:lpstr>
      <vt:lpstr>Презентация PowerPoint</vt:lpstr>
      <vt:lpstr>Презентация PowerPoint</vt:lpstr>
      <vt:lpstr>ПРОБЛЕМА</vt:lpstr>
      <vt:lpstr>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Катя Столярова</dc:creator>
  <cp:lastModifiedBy>Богдан Лёвин</cp:lastModifiedBy>
  <cp:revision>78</cp:revision>
  <dcterms:created xsi:type="dcterms:W3CDTF">2024-02-27T14:43:59Z</dcterms:created>
  <dcterms:modified xsi:type="dcterms:W3CDTF">2024-03-16T08:29:24Z</dcterms:modified>
</cp:coreProperties>
</file>